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handoutMasterIdLst>
    <p:handoutMasterId r:id="rId24"/>
  </p:handoutMasterIdLst>
  <p:sldIdLst>
    <p:sldId id="256" r:id="rId3"/>
    <p:sldId id="451" r:id="rId4"/>
    <p:sldId id="258" r:id="rId5"/>
    <p:sldId id="492" r:id="rId6"/>
    <p:sldId id="449" r:id="rId7"/>
    <p:sldId id="481" r:id="rId8"/>
    <p:sldId id="467" r:id="rId9"/>
    <p:sldId id="473" r:id="rId10"/>
    <p:sldId id="48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426" r:id="rId21"/>
    <p:sldId id="427" r:id="rId22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302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6461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862013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0779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 Eva Sujee" initials="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>
      <p:cViewPr varScale="1">
        <p:scale>
          <a:sx n="80" d="100"/>
          <a:sy n="80" d="100"/>
        </p:scale>
        <p:origin x="125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262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574C2A-F18A-4F19-92F3-3BC9A2C1509A}" type="datetimeFigureOut">
              <a:rPr lang="en-US"/>
              <a:pPr>
                <a:defRPr/>
              </a:pPr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4A6678-0CCC-4670-A1E3-E5E6F818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ZA" altLang="en-US"/>
          </a:p>
        </p:txBody>
      </p:sp>
      <p:sp>
        <p:nvSpPr>
          <p:cNvPr id="307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7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7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0894879D-5FA7-4AB0-A644-E41631BBBE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679450" indent="-2603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0461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4652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8843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415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987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2559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131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F44C951-7477-4A88-B3F5-B69FAF41C290}" type="slidenum">
              <a:rPr lang="en-GB" altLang="en-US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en-US" sz="130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995363" y="754063"/>
            <a:ext cx="4805362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ZA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7188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679450" indent="-2603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0461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4652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8843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415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987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2559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131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90586F9-DDC6-4B42-AD4A-56C04FD9E702}" type="slidenum">
              <a:rPr lang="en-GB" altLang="en-US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679450" indent="-2603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0461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4652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884363" indent="-2079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415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987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2559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13163" indent="-207963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90586F9-DDC6-4B42-AD4A-56C04FD9E702}" type="slidenum">
              <a:rPr lang="en-GB" altLang="en-US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en-US" sz="1300"/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5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1DF75-6452-4CA5-9EC6-2438A83B9C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62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DC71-4876-4F86-91E7-7AEE16475C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74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3213"/>
            <a:ext cx="2266950" cy="6448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1625" cy="6448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4709F-B5F1-4551-8322-C378DE8D56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1759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5416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4534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210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331913"/>
            <a:ext cx="4456113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331913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4410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8716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886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726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966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8F131-494D-4CA9-9C87-B20B035FB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5117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191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9240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23850"/>
            <a:ext cx="2265363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23850"/>
            <a:ext cx="6648450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1673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850"/>
            <a:ext cx="9066213" cy="933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36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AF858-D763-415E-8401-8D5AE24BB6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668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FD4B-EA90-4881-98B5-128E8F4FF5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09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393D1-2AAC-406F-8AC4-C86B5A365B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77E0-4BDB-4B15-AA5F-E8C991B7ED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312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C4553-DCC1-4C5A-97D2-6CA8AF4463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21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98D3-957E-4180-BE4A-EDC8D79E38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050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D03E2-9101-49D9-9EEE-DED223449E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308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3213"/>
            <a:ext cx="90709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0975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4825" y="6884988"/>
            <a:ext cx="23495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4875" y="6884988"/>
            <a:ext cx="318928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4988"/>
            <a:ext cx="235108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FF64238-8EAF-49A8-A106-009E23F23E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61213"/>
            <a:ext cx="1007903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23850"/>
            <a:ext cx="9066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331913"/>
            <a:ext cx="9066213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4375"/>
            <a:ext cx="100806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9pPr>
    </p:titleStyle>
    <p:bodyStyle>
      <a:lvl1pPr marL="430213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  <a:ea typeface="+mn-ea"/>
        </a:defRPr>
      </a:lvl2pPr>
      <a:lvl3pPr marL="12938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</a:defRPr>
      </a:lvl3pPr>
      <a:lvl4pPr marL="1725613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</a:defRPr>
      </a:lvl4pPr>
      <a:lvl5pPr marL="21574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</a:defRPr>
      </a:lvl5pPr>
      <a:lvl6pPr marL="26146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6pPr>
      <a:lvl7pPr marL="30718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7pPr>
      <a:lvl8pPr marL="35290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8pPr>
      <a:lvl9pPr marL="39862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5" Type="http://schemas.openxmlformats.org/officeDocument/2006/relationships/hyperlink" Target="https://upload.wikimedia.org/wikipedia/commons/c/cc/SASL-Fingerspelled-Alphabet.pn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11485"/>
            <a:ext cx="10079037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264" y="2339677"/>
            <a:ext cx="5329486" cy="3240360"/>
          </a:xfrm>
        </p:spPr>
        <p:txBody>
          <a:bodyPr/>
          <a:lstStyle/>
          <a:p>
            <a:pPr algn="l" eaLnBrk="1">
              <a:defRPr/>
            </a:pPr>
            <a:r>
              <a:rPr lang="en-US" altLang="en-US" sz="32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Towards a nuanced understanding of effective conduct of examinations:</a:t>
            </a:r>
            <a:br>
              <a:rPr lang="en-US" altLang="en-US" sz="32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US" altLang="en-US" sz="32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The case of SASL HL</a:t>
            </a:r>
            <a:r>
              <a:rPr lang="en-US" altLang="en-US" sz="3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en-US" sz="3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alt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750568" y="4931965"/>
            <a:ext cx="5187182" cy="1308498"/>
          </a:xfrm>
        </p:spPr>
        <p:txBody>
          <a:bodyPr anchor="ctr"/>
          <a:lstStyle/>
          <a:p>
            <a:pPr marL="0" indent="0" eaLnBrk="1"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GB" altLang="en-US" sz="2400" b="1" dirty="0">
                <a:solidFill>
                  <a:schemeClr val="accent2">
                    <a:lumMod val="50000"/>
                  </a:schemeClr>
                </a:solidFill>
              </a:rPr>
              <a:t>	      </a:t>
            </a:r>
            <a:r>
              <a:rPr lang="en-GB" altLang="en-US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20 - 23 May 2019</a:t>
            </a: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endParaRPr lang="en-GB" altLang="en-US" sz="24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 eaLnBrk="1"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GB" altLang="en-US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Dr  SP Mchunu &amp; Ms ML </a:t>
            </a:r>
            <a:r>
              <a:rPr lang="en-GB" altLang="en-US" sz="2400" b="1" dirty="0" err="1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Madalane</a:t>
            </a:r>
            <a:endParaRPr lang="en-GB" altLang="en-US" sz="24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7451725"/>
            <a:ext cx="10150475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1" descr="File:SASL-Fingerspelled-Alphabet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95513"/>
            <a:ext cx="4320356" cy="44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008" y="2195661"/>
            <a:ext cx="761474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60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684451"/>
              </p:ext>
            </p:extLst>
          </p:nvPr>
        </p:nvGraphicFramePr>
        <p:xfrm>
          <a:off x="302756" y="0"/>
          <a:ext cx="9793090" cy="6411729"/>
        </p:xfrm>
        <a:graphic>
          <a:graphicData uri="http://schemas.openxmlformats.org/drawingml/2006/table">
            <a:tbl>
              <a:tblPr firstRow="1" firstCol="1" bandRow="1"/>
              <a:tblGrid>
                <a:gridCol w="4896545">
                  <a:extLst>
                    <a:ext uri="{9D8B030D-6E8A-4147-A177-3AD203B41FA5}">
                      <a16:colId xmlns:a16="http://schemas.microsoft.com/office/drawing/2014/main" val="540529585"/>
                    </a:ext>
                  </a:extLst>
                </a:gridCol>
                <a:gridCol w="4896545">
                  <a:extLst>
                    <a:ext uri="{9D8B030D-6E8A-4147-A177-3AD203B41FA5}">
                      <a16:colId xmlns:a16="http://schemas.microsoft.com/office/drawing/2014/main" val="3439368526"/>
                    </a:ext>
                  </a:extLst>
                </a:gridCol>
              </a:tblGrid>
              <a:tr h="1200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Preliminary Study Recommendations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8312"/>
                  </a:ext>
                </a:extLst>
              </a:tr>
              <a:tr h="2400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developers to include: native signers (qualified Deaf academics and/or qualified, hearing SASL professionals).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team of qualified Deaf and hearing academics set the SASL Home Language question papers.</a:t>
                      </a:r>
                      <a:r>
                        <a:rPr lang="en-US" sz="2700" b="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2700" b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889162"/>
                  </a:ext>
                </a:extLst>
              </a:tr>
              <a:tr h="2811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DBE to appoint technical experts to deal with the editing of question papers that are developed in PowerPoint.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Basic Education appointed two technical experts, that is, one hearing technical expert and one Deaf technical expert.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142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035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0241"/>
              </p:ext>
            </p:extLst>
          </p:nvPr>
        </p:nvGraphicFramePr>
        <p:xfrm>
          <a:off x="215775" y="107429"/>
          <a:ext cx="9649072" cy="6614027"/>
        </p:xfrm>
        <a:graphic>
          <a:graphicData uri="http://schemas.openxmlformats.org/drawingml/2006/table">
            <a:tbl>
              <a:tblPr firstRow="1" firstCol="1" bandRow="1"/>
              <a:tblGrid>
                <a:gridCol w="4824536">
                  <a:extLst>
                    <a:ext uri="{9D8B030D-6E8A-4147-A177-3AD203B41FA5}">
                      <a16:colId xmlns:a16="http://schemas.microsoft.com/office/drawing/2014/main" val="3796512764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669561439"/>
                    </a:ext>
                  </a:extLst>
                </a:gridCol>
              </a:tblGrid>
              <a:tr h="1135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Preliminary Study Recommendations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7140"/>
                  </a:ext>
                </a:extLst>
              </a:tr>
              <a:tr h="2708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panel or team of external moderators is encouraged for SASL HL moderation. Each panel or team should comprise one Deaf SASL academic and two qualified SASL hearing professionals.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external moderation team included qualified SASL Deaf and hearing professionals.  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264585"/>
                  </a:ext>
                </a:extLst>
              </a:tr>
              <a:tr h="2708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Assessments make use of only sign language with questions presented via laptops and answers recorded on laptops with webcams.  No paper and pen should be used.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ZA" sz="240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 </a:t>
                      </a: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SASL examination rooms were equipped with sufficient laptops with a webcam for each candidate.  No pen and paper was used by candidates during the examinations.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544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349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785201"/>
              </p:ext>
            </p:extLst>
          </p:nvPr>
        </p:nvGraphicFramePr>
        <p:xfrm>
          <a:off x="287781" y="179436"/>
          <a:ext cx="9505058" cy="6420282"/>
        </p:xfrm>
        <a:graphic>
          <a:graphicData uri="http://schemas.openxmlformats.org/drawingml/2006/table">
            <a:tbl>
              <a:tblPr firstRow="1" firstCol="1" bandRow="1"/>
              <a:tblGrid>
                <a:gridCol w="4752529">
                  <a:extLst>
                    <a:ext uri="{9D8B030D-6E8A-4147-A177-3AD203B41FA5}">
                      <a16:colId xmlns:a16="http://schemas.microsoft.com/office/drawing/2014/main" val="3091558471"/>
                    </a:ext>
                  </a:extLst>
                </a:gridCol>
                <a:gridCol w="4752529">
                  <a:extLst>
                    <a:ext uri="{9D8B030D-6E8A-4147-A177-3AD203B41FA5}">
                      <a16:colId xmlns:a16="http://schemas.microsoft.com/office/drawing/2014/main" val="1261505175"/>
                    </a:ext>
                  </a:extLst>
                </a:gridCol>
              </a:tblGrid>
              <a:tr h="672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Preliminary Study Recommendations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14890"/>
                  </a:ext>
                </a:extLst>
              </a:tr>
              <a:tr h="268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school should have a technical person to deal with any technological challenges that may arise while the SASL examinations are in progress.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school offering SASL Home Language had a technician during examinations.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951626"/>
                  </a:ext>
                </a:extLst>
              </a:tr>
              <a:tr h="268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Marking should be done at a national level because the small number of SASL HL candidates.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Marking was indeed centralized and the assessment body was responsible for ensuring that all marking happens at a national level as recommended.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88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38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52920"/>
              </p:ext>
            </p:extLst>
          </p:nvPr>
        </p:nvGraphicFramePr>
        <p:xfrm>
          <a:off x="287781" y="179437"/>
          <a:ext cx="9649074" cy="5675743"/>
        </p:xfrm>
        <a:graphic>
          <a:graphicData uri="http://schemas.openxmlformats.org/drawingml/2006/table">
            <a:tbl>
              <a:tblPr firstRow="1" firstCol="1" bandRow="1"/>
              <a:tblGrid>
                <a:gridCol w="4824537">
                  <a:extLst>
                    <a:ext uri="{9D8B030D-6E8A-4147-A177-3AD203B41FA5}">
                      <a16:colId xmlns:a16="http://schemas.microsoft.com/office/drawing/2014/main" val="3217891033"/>
                    </a:ext>
                  </a:extLst>
                </a:gridCol>
                <a:gridCol w="4824537">
                  <a:extLst>
                    <a:ext uri="{9D8B030D-6E8A-4147-A177-3AD203B41FA5}">
                      <a16:colId xmlns:a16="http://schemas.microsoft.com/office/drawing/2014/main" val="852392421"/>
                    </a:ext>
                  </a:extLst>
                </a:gridCol>
              </a:tblGrid>
              <a:tr h="756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Preliminary Study Recommendations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96576"/>
                  </a:ext>
                </a:extLst>
              </a:tr>
              <a:tr h="2363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SASL markers should be fluent signers and include Deaf persons.</a:t>
                      </a:r>
                      <a:endParaRPr lang="en-ZA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Markers included Deaf persons; however, some markers did not possess the fluency. To mitigate this challenge, scripts were moderated by fluent signers.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877906"/>
                  </a:ext>
                </a:extLst>
              </a:tr>
              <a:tr h="2268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DBE to appoint SASL HL subject advisors to support teachers and to moderate the school based assessments (SBA).</a:t>
                      </a:r>
                      <a:endParaRPr lang="en-ZA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matter is being attended to.  The DBE is in the process of appointing the subject advisors.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6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951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342460"/>
              </p:ext>
            </p:extLst>
          </p:nvPr>
        </p:nvGraphicFramePr>
        <p:xfrm>
          <a:off x="287781" y="179436"/>
          <a:ext cx="9577066" cy="6301621"/>
        </p:xfrm>
        <a:graphic>
          <a:graphicData uri="http://schemas.openxmlformats.org/drawingml/2006/table">
            <a:tbl>
              <a:tblPr firstRow="1" firstCol="1" bandRow="1"/>
              <a:tblGrid>
                <a:gridCol w="4788533">
                  <a:extLst>
                    <a:ext uri="{9D8B030D-6E8A-4147-A177-3AD203B41FA5}">
                      <a16:colId xmlns:a16="http://schemas.microsoft.com/office/drawing/2014/main" val="3067714293"/>
                    </a:ext>
                  </a:extLst>
                </a:gridCol>
                <a:gridCol w="4788533">
                  <a:extLst>
                    <a:ext uri="{9D8B030D-6E8A-4147-A177-3AD203B41FA5}">
                      <a16:colId xmlns:a16="http://schemas.microsoft.com/office/drawing/2014/main" val="2987449055"/>
                    </a:ext>
                  </a:extLst>
                </a:gridCol>
              </a:tblGrid>
              <a:tr h="102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Preliminary Study Recommendations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endParaRPr lang="en-ZA" sz="3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7131"/>
                  </a:ext>
                </a:extLst>
              </a:tr>
              <a:tr h="2327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DBE should ensure that resources, such as the SASL laboratories, are technologically flawless and ready for the Grade 12 SASL HL examination.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SASL examination rooms were equipped with sufficient laptops with a webcam for each candidate. Computers complied with the hardware and software requirements.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802011"/>
                  </a:ext>
                </a:extLst>
              </a:tr>
              <a:tr h="2909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Umalusi to give staff members basic training in SASL, especially those that will be dealing with question paper moderation, monitoring and evaluation.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Umalusi is using interpreters to communicate with Deaf moderators.  The services are well provided and the need for Umalusi to train staff on SASL is no longer there.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97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154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907628"/>
            <a:ext cx="8856984" cy="230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59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Emerging Issues</a:t>
            </a:r>
            <a:endParaRPr lang="en-Z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quality of SBA component and internal moderation is low for SASL HL. </a:t>
            </a:r>
          </a:p>
          <a:p>
            <a:r>
              <a:rPr lang="en-ZA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Marking SASL HL on screen and on an English adapted/transcribed marking guideline is a challenge as some markers do not possess the fluency in the language to recognise similar responses. 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5513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Recommendations </a:t>
            </a:r>
            <a:endParaRPr lang="en-Z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DBE should appoint SASL HL subject advisors or give any support to teachers to ensure learner preparedness for the examinations.</a:t>
            </a:r>
          </a:p>
          <a:p>
            <a:r>
              <a:rPr lang="en-ZA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signed version of the marking guideline should be available for both hearing and Deaf markers.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5495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Conclusion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The expertise in SASL Hl still needs to be increased.</a:t>
            </a:r>
          </a:p>
          <a:p>
            <a:pPr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Teacher training needs: Literature – poetry.</a:t>
            </a:r>
          </a:p>
          <a:p>
            <a:pPr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The internal quality assurance (assessment body) of SBA still remains a challenge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visual-gestural nature of this language has a huge implication for assessment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Cost (Financial)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implications</a:t>
            </a:r>
          </a:p>
          <a:p>
            <a:pPr lvl="1"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Physical resources</a:t>
            </a:r>
          </a:p>
          <a:p>
            <a:pPr lvl="1"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Human resources</a:t>
            </a:r>
          </a:p>
          <a:p>
            <a:pPr lvl="1"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454"/>
            <a:ext cx="9066213" cy="432048"/>
          </a:xfrm>
        </p:spPr>
        <p:txBody>
          <a:bodyPr/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91" y="899517"/>
            <a:ext cx="9211247" cy="5688632"/>
          </a:xfrm>
        </p:spPr>
        <p:txBody>
          <a:bodyPr/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Background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Purpose and question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Literature review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Study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Methods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Research Findings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Emerging Issues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Recommendations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Conclusion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47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8" y="323850"/>
            <a:ext cx="9066212" cy="933450"/>
          </a:xfrm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363" indent="0">
              <a:buNone/>
            </a:pPr>
            <a:endParaRPr lang="en-US" dirty="0" smtClean="0"/>
          </a:p>
          <a:p>
            <a:pPr marL="106363" indent="0">
              <a:buNone/>
            </a:pPr>
            <a:endParaRPr lang="en-US" dirty="0"/>
          </a:p>
          <a:p>
            <a:pPr marL="106363" indent="0">
              <a:buNone/>
            </a:pPr>
            <a:endParaRPr lang="en-US" dirty="0" smtClean="0"/>
          </a:p>
          <a:p>
            <a:pPr marL="106363" indent="0" algn="ctr">
              <a:buNone/>
            </a:pPr>
            <a:r>
              <a:rPr lang="en-US" sz="6600" b="1" dirty="0" smtClean="0">
                <a:latin typeface="Century Gothic" panose="020B0502020202020204" pitchFamily="34" charset="0"/>
              </a:rPr>
              <a:t>THANK YOU</a:t>
            </a:r>
            <a:endParaRPr lang="en-ZA" sz="66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68300"/>
            <a:ext cx="9067800" cy="531217"/>
          </a:xfrm>
        </p:spPr>
        <p:txBody>
          <a:bodyPr/>
          <a:lstStyle/>
          <a:p>
            <a:pPr eaLnBrk="1">
              <a:defRPr/>
            </a:pPr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Background </a:t>
            </a:r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7784" y="1043534"/>
            <a:ext cx="9284841" cy="5544616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Umalusi is required by legislation to assure the quality of learner assessment at exit points. 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Quality assurance of assessment is done though: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Moderation of school based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assessment</a:t>
            </a:r>
            <a:endParaRPr lang="en-US" altLang="en-US" sz="2400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Moderation of question papers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Monitoring the conduct examinations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Verification of marking</a:t>
            </a:r>
          </a:p>
          <a:p>
            <a:pPr lvl="1">
              <a:spcAft>
                <a:spcPts val="600"/>
              </a:spcAft>
              <a:defRPr/>
            </a:pPr>
            <a:r>
              <a:rPr lang="en-ZA" alt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Standardisation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of marks</a:t>
            </a:r>
          </a:p>
          <a:p>
            <a:pPr marL="574675" lvl="1" indent="0">
              <a:spcAft>
                <a:spcPts val="600"/>
              </a:spcAft>
              <a:buNone/>
              <a:defRPr/>
            </a:pPr>
            <a:endParaRPr lang="en-ZA" alt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106363" indent="0" eaLnBrk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eaLnBrk="1"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eaLnBrk="1">
              <a:defRPr/>
            </a:pPr>
            <a:endParaRPr lang="en-US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68300"/>
            <a:ext cx="9067800" cy="531217"/>
          </a:xfrm>
        </p:spPr>
        <p:txBody>
          <a:bodyPr/>
          <a:lstStyle/>
          <a:p>
            <a:pPr eaLnBrk="1">
              <a:defRPr/>
            </a:pP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Background cont. </a:t>
            </a:r>
            <a:r>
              <a:rPr lang="en-US" alt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7784" y="1043534"/>
            <a:ext cx="9284841" cy="5544616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 number of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subjects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were written for the first time in 2018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Including South African Sign Language (SASL)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SASL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is one of the visual-spatial native languages used by the Deaf community in South Africa 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eaLnBrk="1">
              <a:spcAft>
                <a:spcPts val="600"/>
              </a:spcAft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From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2010, DBE developed the SASL HL CAPS.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SASL HL was introduced in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Foundation Phase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and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Senior Phase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 2015. 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 2016, SASL was introduced in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Intermediate Phase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and FET Phase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Guidelines for the conduct of exam were developed in 2018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endParaRPr lang="en-ZA" alt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106363" indent="0" eaLnBrk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eaLnBrk="1"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eaLnBrk="1">
              <a:defRPr/>
            </a:pPr>
            <a:endParaRPr lang="en-US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40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Background cont.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Exam takes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place in SASL laboratory.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No pen and paper is used except for rough work.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Learners answer signed question papers in laptops with webcam.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Answers are recorded and saved in the laptops.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Learners’ responses are saved in memory sticks for marking.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8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850"/>
            <a:ext cx="9066213" cy="503659"/>
          </a:xfrm>
        </p:spPr>
        <p:txBody>
          <a:bodyPr/>
          <a:lstStyle/>
          <a:p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Background cont.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84" y="1043533"/>
            <a:ext cx="9505055" cy="527313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 2017, a preliminary study was conducted to provide guidance to Umalusi on the quality assurance of SASL HL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06363" indent="0"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Why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? To understand: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how Deaf learners are assessed;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what kind of resources and material are required;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Including the kind of potential moderators and evaluators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SzPct val="86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Recommendation in the preliminary study forms the bases of this paper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8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388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92" y="398463"/>
            <a:ext cx="9066213" cy="501054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Purpose and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93" y="1043533"/>
            <a:ext cx="9211246" cy="5400600"/>
          </a:xfrm>
        </p:spPr>
        <p:txBody>
          <a:bodyPr/>
          <a:lstStyle/>
          <a:p>
            <a:pPr marL="106363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purpose of this study is to investigate whether the preliminary study recommendations were implemented for the effectiveness of the conduct of the 2018 SASL HL examinations.</a:t>
            </a:r>
          </a:p>
          <a:p>
            <a:pPr marL="106363" indent="0">
              <a:buNone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</a:pP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Question:</a:t>
            </a: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To what extent were the preliminary research recommendations implemented for the effectiveness of the conduct of the </a:t>
            </a:r>
            <a:r>
              <a:rPr lang="en-ZA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2018 SASL </a:t>
            </a: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Home Language?</a:t>
            </a:r>
          </a:p>
          <a:p>
            <a:pPr marL="106363" indent="0">
              <a:buNone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850"/>
            <a:ext cx="9066213" cy="575667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Literature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971525"/>
            <a:ext cx="9066213" cy="5616624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US" altLang="en-US" sz="2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Haug et </a:t>
            </a:r>
            <a:r>
              <a:rPr lang="en-US" altLang="en-US" sz="2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al., </a:t>
            </a:r>
            <a:r>
              <a:rPr lang="en-US" altLang="en-US" sz="2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2016;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Reagan, 2002 and Newell, 1995</a:t>
            </a:r>
            <a:r>
              <a:rPr lang="en-US" altLang="en-US" sz="2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):</a:t>
            </a:r>
            <a:endParaRPr lang="en-US" altLang="en-US" sz="2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Include Deaf native signers with academic training;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Involve Deaf/Hearing experts with different areas of expertise.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Meet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needs of Deaf learners;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Experience in working with Deaf learners and in teams.</a:t>
            </a:r>
          </a:p>
          <a:p>
            <a:pPr marL="106363" indent="0">
              <a:buNone/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4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6" y="277239"/>
            <a:ext cx="9066213" cy="933450"/>
          </a:xfrm>
        </p:spPr>
        <p:txBody>
          <a:bodyPr/>
          <a:lstStyle/>
          <a:p>
            <a:r>
              <a:rPr lang="en-ZA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Study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study is located within the qualitative research paradigm. </a:t>
            </a:r>
            <a:endParaRPr lang="en-ZA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ZA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ZA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Data collection was </a:t>
            </a:r>
            <a:r>
              <a:rPr lang="en-ZA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through </a:t>
            </a:r>
            <a:r>
              <a:rPr lang="en-ZA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document </a:t>
            </a:r>
            <a:r>
              <a:rPr lang="en-ZA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analysis.</a:t>
            </a:r>
          </a:p>
          <a:p>
            <a:pPr lvl="1"/>
            <a:r>
              <a:rPr lang="en-ZA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</a:t>
            </a: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2018 quality assurance of assessment (QAA) </a:t>
            </a:r>
            <a:r>
              <a:rPr lang="en-ZA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report</a:t>
            </a:r>
          </a:p>
          <a:p>
            <a:pPr lvl="1"/>
            <a:r>
              <a:rPr lang="en-ZA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Guidelines on </a:t>
            </a: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the conduct and implementation of SASL HL </a:t>
            </a:r>
            <a:r>
              <a:rPr lang="en-ZA" sz="2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examinations.</a:t>
            </a:r>
            <a:endParaRPr lang="en-ZA" sz="2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9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11431</TotalTime>
  <Words>1022</Words>
  <Application>Microsoft Office PowerPoint</Application>
  <PresentationFormat>Custom</PresentationFormat>
  <Paragraphs>123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 Unicode MS</vt:lpstr>
      <vt:lpstr>MS Gothic</vt:lpstr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1_Office Theme</vt:lpstr>
      <vt:lpstr>Towards a nuanced understanding of effective conduct of examinations: The case of SASL HL  </vt:lpstr>
      <vt:lpstr>PRESENTATION OUTLINE</vt:lpstr>
      <vt:lpstr>Background   </vt:lpstr>
      <vt:lpstr>Background cont.   </vt:lpstr>
      <vt:lpstr>Background cont.</vt:lpstr>
      <vt:lpstr>Background cont. </vt:lpstr>
      <vt:lpstr>Purpose and Question</vt:lpstr>
      <vt:lpstr>Literature </vt:lpstr>
      <vt:lpstr>Study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Emerging Issues</vt:lpstr>
      <vt:lpstr>Recommendations </vt:lpstr>
      <vt:lpstr>Conclusion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and Here  Date   Speaker</dc:title>
  <dc:creator>Dr Stephan Mchunu</dc:creator>
  <cp:lastModifiedBy>Agnes Mohale</cp:lastModifiedBy>
  <cp:revision>580</cp:revision>
  <cp:lastPrinted>2019-04-18T12:20:38Z</cp:lastPrinted>
  <dcterms:modified xsi:type="dcterms:W3CDTF">2019-05-16T09:23:23Z</dcterms:modified>
</cp:coreProperties>
</file>